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40"/>
  </p:notesMasterIdLst>
  <p:sldIdLst>
    <p:sldId id="302" r:id="rId2"/>
    <p:sldId id="256" r:id="rId3"/>
    <p:sldId id="265" r:id="rId4"/>
    <p:sldId id="266" r:id="rId5"/>
    <p:sldId id="297" r:id="rId6"/>
    <p:sldId id="257" r:id="rId7"/>
    <p:sldId id="258" r:id="rId8"/>
    <p:sldId id="259" r:id="rId9"/>
    <p:sldId id="260" r:id="rId10"/>
    <p:sldId id="261" r:id="rId11"/>
    <p:sldId id="262" r:id="rId12"/>
    <p:sldId id="281" r:id="rId13"/>
    <p:sldId id="279" r:id="rId14"/>
    <p:sldId id="264" r:id="rId15"/>
    <p:sldId id="263" r:id="rId16"/>
    <p:sldId id="267" r:id="rId17"/>
    <p:sldId id="268" r:id="rId18"/>
    <p:sldId id="269" r:id="rId19"/>
    <p:sldId id="273" r:id="rId20"/>
    <p:sldId id="278" r:id="rId21"/>
    <p:sldId id="277" r:id="rId22"/>
    <p:sldId id="274" r:id="rId23"/>
    <p:sldId id="275" r:id="rId24"/>
    <p:sldId id="276" r:id="rId25"/>
    <p:sldId id="270" r:id="rId26"/>
    <p:sldId id="282" r:id="rId27"/>
    <p:sldId id="300" r:id="rId28"/>
    <p:sldId id="283" r:id="rId29"/>
    <p:sldId id="285" r:id="rId30"/>
    <p:sldId id="284" r:id="rId31"/>
    <p:sldId id="293" r:id="rId32"/>
    <p:sldId id="298" r:id="rId33"/>
    <p:sldId id="299" r:id="rId34"/>
    <p:sldId id="301" r:id="rId35"/>
    <p:sldId id="295" r:id="rId36"/>
    <p:sldId id="294" r:id="rId37"/>
    <p:sldId id="292" r:id="rId38"/>
    <p:sldId id="296" r:id="rId3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27" autoAdjust="0"/>
    <p:restoredTop sz="86038" autoAdjust="0"/>
  </p:normalViewPr>
  <p:slideViewPr>
    <p:cSldViewPr snapToGrid="0">
      <p:cViewPr varScale="1">
        <p:scale>
          <a:sx n="74" d="100"/>
          <a:sy n="74" d="100"/>
        </p:scale>
        <p:origin x="3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DCEBF-E5F7-4AB1-991E-4940EC8C560D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7B31C-F0F7-4428-8D7C-1166B97CFF8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1997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mographics_of_the_United_States#:~:text=The%20median%20age%20of%20the,median%20age%20is%2039.5%20years.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7B31C-F0F7-4428-8D7C-1166B97CFF8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54837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Overcoming Injury: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Sue Bird tore the ACL in her left knee as a freshman at the University of Connecticut, but went on to capture a pair of NCAA titles (2000, 2002), and was three times named the Nancy Lieberman-Cline Point Guard of the Year.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7B31C-F0F7-4428-8D7C-1166B97CFF86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97461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think I still have hope with my height..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7B31C-F0F7-4428-8D7C-1166B97CFF86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225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think I still have hope with my height..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7B31C-F0F7-4428-8D7C-1166B97CFF86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37822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think I still have hope with my height..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7B31C-F0F7-4428-8D7C-1166B97CFF86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64878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think I still have hope with my height..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7B31C-F0F7-4428-8D7C-1166B97CFF86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66016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7B31C-F0F7-4428-8D7C-1166B97CFF86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1937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 become a four-time All-American in college and the 2002 WNBA Rookie of the Year</a:t>
            </a:r>
            <a:endParaRPr lang="en-NL" sz="1800" b="1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7B31C-F0F7-4428-8D7C-1166B97CFF86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86007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 become a four-time All-American in college and the 2002 WNBA Rookie of the Year</a:t>
            </a:r>
            <a:endParaRPr lang="en-NL" sz="1800" b="1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7B31C-F0F7-4428-8D7C-1166B97CFF86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428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AST:6321</a:t>
            </a:r>
          </a:p>
          <a:p>
            <a:r>
              <a:rPr lang="en-GB" dirty="0"/>
              <a:t>REB: 11879</a:t>
            </a:r>
          </a:p>
          <a:p>
            <a:r>
              <a:rPr lang="en-GB" dirty="0"/>
              <a:t>BLK: 1389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STL: 2517</a:t>
            </a:r>
            <a:endParaRPr lang="en-NL" dirty="0"/>
          </a:p>
          <a:p>
            <a:r>
              <a:rPr lang="en-GB" dirty="0"/>
              <a:t>OREB:3133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DREB: 8746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7B31C-F0F7-4428-8D7C-1166B97CFF86}" type="slidenum">
              <a:rPr lang="en-NL" smtClean="0"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1542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7B31C-F0F7-4428-8D7C-1166B97CFF8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8128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number of assists for WNBA players  higher than the average for WNBA and NBA players together which is 52 denoting friendship and team spirit for the game.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7B31C-F0F7-4428-8D7C-1166B97CFF86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36239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AST:6321</a:t>
            </a:r>
          </a:p>
          <a:p>
            <a:r>
              <a:rPr lang="en-GB" dirty="0"/>
              <a:t>REB: 11879</a:t>
            </a:r>
          </a:p>
          <a:p>
            <a:r>
              <a:rPr lang="en-GB" dirty="0"/>
              <a:t>BLK: 1389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STL: 2517</a:t>
            </a:r>
            <a:endParaRPr lang="en-NL" dirty="0"/>
          </a:p>
          <a:p>
            <a:r>
              <a:rPr lang="en-GB" dirty="0"/>
              <a:t>OREB:3133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DREB: 8746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7B31C-F0F7-4428-8D7C-1166B97CFF86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74084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Same as the 3p points made by NBA in 2014-15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7B31C-F0F7-4428-8D7C-1166B97CFF86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43714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do you want to join the dataset.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7B31C-F0F7-4428-8D7C-1166B97CFF86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0768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https://en.wikipedia.org/wiki/Demographics_of_the_United_States#:~:text=The%20median%20age%20of%20the,median%20age%20is%2039.5%20years.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7B31C-F0F7-4428-8D7C-1166B97CFF86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9907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DO NOT GET DEPRESSED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7B31C-F0F7-4428-8D7C-1166B97CFF86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29907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7B31C-F0F7-4428-8D7C-1166B97CFF86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95076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4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757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895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397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0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974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0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06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429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77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321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38" r:id="rId6"/>
    <p:sldLayoutId id="2147483734" r:id="rId7"/>
    <p:sldLayoutId id="2147483735" r:id="rId8"/>
    <p:sldLayoutId id="2147483736" r:id="rId9"/>
    <p:sldLayoutId id="2147483737" r:id="rId10"/>
    <p:sldLayoutId id="2147483739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Women%27s_National_Basketball_Associati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basketfem.com/2017/12/06/historia-del-baloncesto-femenino-desde-1990-hasta-2000/" TargetMode="External"/><Relationship Id="rId9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nciclopedia.org/wiki/Sum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38355527@N04/4327351167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ile:Emmanuel_College_Front_Court,_Cambridge,_UK_-_Diliff.jp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7A1F799-DA72-414B-B2EB-7AF5A89B0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1000" y="666750"/>
            <a:ext cx="114300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33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DC54B2-6731-4EBD-8C33-99472DFE4F2E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092D3A-2684-4ECA-A110-70CD86EBCA08}"/>
              </a:ext>
            </a:extLst>
          </p:cNvPr>
          <p:cNvSpPr/>
          <p:nvPr/>
        </p:nvSpPr>
        <p:spPr>
          <a:xfrm>
            <a:off x="585926" y="5557421"/>
            <a:ext cx="949911" cy="994299"/>
          </a:xfrm>
          <a:prstGeom prst="rect">
            <a:avLst/>
          </a:prstGeom>
          <a:solidFill>
            <a:srgbClr val="FF0000">
              <a:alpha val="78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1</a:t>
            </a:r>
            <a:endParaRPr lang="en-NL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1440D-EF0C-4A4A-A141-69D7002C0BE3}"/>
              </a:ext>
            </a:extLst>
          </p:cNvPr>
          <p:cNvSpPr/>
          <p:nvPr/>
        </p:nvSpPr>
        <p:spPr>
          <a:xfrm>
            <a:off x="1741503" y="4918230"/>
            <a:ext cx="949911" cy="1633490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16954B-AA10-42F4-96CF-18937DA215DC}"/>
              </a:ext>
            </a:extLst>
          </p:cNvPr>
          <p:cNvSpPr/>
          <p:nvPr/>
        </p:nvSpPr>
        <p:spPr>
          <a:xfrm>
            <a:off x="2897080" y="4500979"/>
            <a:ext cx="949911" cy="2050741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8EA71-413B-4A35-B806-864694952D0D}"/>
              </a:ext>
            </a:extLst>
          </p:cNvPr>
          <p:cNvSpPr/>
          <p:nvPr/>
        </p:nvSpPr>
        <p:spPr>
          <a:xfrm>
            <a:off x="4052657" y="4065973"/>
            <a:ext cx="949911" cy="2485748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64AEC6-606C-4983-9362-A37C978CF9D2}"/>
              </a:ext>
            </a:extLst>
          </p:cNvPr>
          <p:cNvSpPr/>
          <p:nvPr/>
        </p:nvSpPr>
        <p:spPr>
          <a:xfrm>
            <a:off x="5208234" y="3622089"/>
            <a:ext cx="949911" cy="2929632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20C28E-2564-47C0-9D91-33C1E16BBC78}"/>
              </a:ext>
            </a:extLst>
          </p:cNvPr>
          <p:cNvSpPr/>
          <p:nvPr/>
        </p:nvSpPr>
        <p:spPr>
          <a:xfrm>
            <a:off x="6363811" y="3089428"/>
            <a:ext cx="949911" cy="3462291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939EAD-1806-4033-B7AA-B2D4225B0ED5}"/>
              </a:ext>
            </a:extLst>
          </p:cNvPr>
          <p:cNvSpPr/>
          <p:nvPr/>
        </p:nvSpPr>
        <p:spPr>
          <a:xfrm>
            <a:off x="7519388" y="2565647"/>
            <a:ext cx="949911" cy="3986074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30082-37EB-4992-A66C-844AE487FA13}"/>
              </a:ext>
            </a:extLst>
          </p:cNvPr>
          <p:cNvSpPr/>
          <p:nvPr/>
        </p:nvSpPr>
        <p:spPr>
          <a:xfrm>
            <a:off x="8674965" y="2166151"/>
            <a:ext cx="949911" cy="4421080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AB8E9E-F502-4021-9934-0493691ED719}"/>
              </a:ext>
            </a:extLst>
          </p:cNvPr>
          <p:cNvSpPr/>
          <p:nvPr/>
        </p:nvSpPr>
        <p:spPr>
          <a:xfrm>
            <a:off x="9830542" y="1509204"/>
            <a:ext cx="949911" cy="5113537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75CFD3-11DD-4064-9F1D-082117880C08}"/>
              </a:ext>
            </a:extLst>
          </p:cNvPr>
          <p:cNvSpPr/>
          <p:nvPr/>
        </p:nvSpPr>
        <p:spPr>
          <a:xfrm>
            <a:off x="10986119" y="239697"/>
            <a:ext cx="949911" cy="6383044"/>
          </a:xfrm>
          <a:prstGeom prst="rect">
            <a:avLst/>
          </a:prstGeom>
          <a:solidFill>
            <a:srgbClr val="FF0000">
              <a:alpha val="78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15</a:t>
            </a:r>
            <a:endParaRPr lang="en-NL" b="1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9CFB9582-E904-498C-8F27-F5C564ED2E3F}"/>
              </a:ext>
            </a:extLst>
          </p:cNvPr>
          <p:cNvSpPr/>
          <p:nvPr/>
        </p:nvSpPr>
        <p:spPr>
          <a:xfrm>
            <a:off x="350021" y="42151"/>
            <a:ext cx="3420000" cy="3420000"/>
          </a:xfrm>
          <a:prstGeom prst="flowChartConnector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Experience</a:t>
            </a:r>
            <a:r>
              <a:rPr lang="en-GB" sz="7200" b="1" dirty="0"/>
              <a:t> </a:t>
            </a:r>
          </a:p>
          <a:p>
            <a:pPr algn="ctr"/>
            <a:endParaRPr lang="en-NL" sz="1100" b="1" dirty="0"/>
          </a:p>
        </p:txBody>
      </p:sp>
    </p:spTree>
    <p:extLst>
      <p:ext uri="{BB962C8B-B14F-4D97-AF65-F5344CB8AC3E}">
        <p14:creationId xmlns:p14="http://schemas.microsoft.com/office/powerpoint/2010/main" val="18947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7" presetClass="emph" presetSubtype="0" fill="remove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7" presetClass="emph" presetSubtype="0" fill="remove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3" grpId="0" animBg="1"/>
      <p:bldP spid="1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ketball going through hoop">
            <a:extLst>
              <a:ext uri="{FF2B5EF4-FFF2-40B4-BE49-F238E27FC236}">
                <a16:creationId xmlns:a16="http://schemas.microsoft.com/office/drawing/2014/main" id="{41564AD5-6CE1-46C5-820A-C9DDB79643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03E4CA-AC9A-420F-BF09-C2A50A04B308}"/>
              </a:ext>
            </a:extLst>
          </p:cNvPr>
          <p:cNvSpPr/>
          <p:nvPr/>
        </p:nvSpPr>
        <p:spPr>
          <a:xfrm>
            <a:off x="-1" y="0"/>
            <a:ext cx="12192000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E34D2F-8E88-479C-BE83-467565A0BBD6}"/>
              </a:ext>
            </a:extLst>
          </p:cNvPr>
          <p:cNvSpPr txBox="1"/>
          <p:nvPr/>
        </p:nvSpPr>
        <p:spPr>
          <a:xfrm>
            <a:off x="2109355" y="2057400"/>
            <a:ext cx="8239991" cy="1862048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1500" b="1" dirty="0">
                <a:solidFill>
                  <a:srgbClr val="FF0000"/>
                </a:solidFill>
              </a:rPr>
              <a:t> SO WHAT?</a:t>
            </a:r>
            <a:endParaRPr lang="en-NL" sz="1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659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ketball going through hoop">
            <a:extLst>
              <a:ext uri="{FF2B5EF4-FFF2-40B4-BE49-F238E27FC236}">
                <a16:creationId xmlns:a16="http://schemas.microsoft.com/office/drawing/2014/main" id="{41564AD5-6CE1-46C5-820A-C9DDB79643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03E4CA-AC9A-420F-BF09-C2A50A04B308}"/>
              </a:ext>
            </a:extLst>
          </p:cNvPr>
          <p:cNvSpPr/>
          <p:nvPr/>
        </p:nvSpPr>
        <p:spPr>
          <a:xfrm>
            <a:off x="-1" y="0"/>
            <a:ext cx="12192000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ADB0441E-848F-4CD9-9DF9-D26A648942A2}"/>
              </a:ext>
            </a:extLst>
          </p:cNvPr>
          <p:cNvSpPr/>
          <p:nvPr/>
        </p:nvSpPr>
        <p:spPr>
          <a:xfrm>
            <a:off x="87221" y="1156986"/>
            <a:ext cx="3600000" cy="3600000"/>
          </a:xfrm>
          <a:prstGeom prst="flowChartConnector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3469</a:t>
            </a:r>
          </a:p>
          <a:p>
            <a:pPr algn="ctr"/>
            <a:r>
              <a:rPr lang="en-GB" sz="3200" b="1" dirty="0"/>
              <a:t>Games</a:t>
            </a:r>
            <a:r>
              <a:rPr lang="en-GB" sz="4400" b="1" dirty="0"/>
              <a:t> </a:t>
            </a:r>
            <a:endParaRPr lang="en-NL" sz="1050" b="1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110A2DBC-FFDF-4B81-B6F2-1882A7D5B909}"/>
              </a:ext>
            </a:extLst>
          </p:cNvPr>
          <p:cNvSpPr/>
          <p:nvPr/>
        </p:nvSpPr>
        <p:spPr>
          <a:xfrm>
            <a:off x="4339610" y="1156986"/>
            <a:ext cx="3600000" cy="3600000"/>
          </a:xfrm>
          <a:prstGeom prst="flowChartConnector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71000</a:t>
            </a:r>
          </a:p>
          <a:p>
            <a:pPr algn="ctr"/>
            <a:r>
              <a:rPr lang="en-GB" sz="3200" b="1" dirty="0"/>
              <a:t>Minutes</a:t>
            </a:r>
            <a:r>
              <a:rPr lang="en-GB" sz="4800" b="1" dirty="0"/>
              <a:t> </a:t>
            </a:r>
            <a:endParaRPr lang="en-NL" sz="1100" b="1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B22B04DE-48D4-47E1-9003-031F0AB76000}"/>
              </a:ext>
            </a:extLst>
          </p:cNvPr>
          <p:cNvSpPr/>
          <p:nvPr/>
        </p:nvSpPr>
        <p:spPr>
          <a:xfrm>
            <a:off x="8504779" y="1156986"/>
            <a:ext cx="3600000" cy="3600000"/>
          </a:xfrm>
          <a:prstGeom prst="flowChartConnector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28850</a:t>
            </a:r>
          </a:p>
          <a:p>
            <a:pPr algn="ctr"/>
            <a:r>
              <a:rPr lang="en-GB" sz="3200" b="1" dirty="0"/>
              <a:t>Total Points</a:t>
            </a:r>
            <a:r>
              <a:rPr lang="en-GB" sz="4800" b="1" dirty="0"/>
              <a:t> </a:t>
            </a:r>
            <a:endParaRPr lang="en-NL" sz="1100" b="1" dirty="0"/>
          </a:p>
        </p:txBody>
      </p:sp>
    </p:spTree>
    <p:extLst>
      <p:ext uri="{BB962C8B-B14F-4D97-AF65-F5344CB8AC3E}">
        <p14:creationId xmlns:p14="http://schemas.microsoft.com/office/powerpoint/2010/main" val="414894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asketball player in front of a crowd&#10;&#10;Description automatically generated">
            <a:extLst>
              <a:ext uri="{FF2B5EF4-FFF2-40B4-BE49-F238E27FC236}">
                <a16:creationId xmlns:a16="http://schemas.microsoft.com/office/drawing/2014/main" id="{44B2E880-FC76-4E7A-8EAA-17F8D8D587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77393"/>
            <a:ext cx="12192000" cy="68577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E1B8D4-4F29-4517-BD23-8F5D12ED30DC}"/>
              </a:ext>
            </a:extLst>
          </p:cNvPr>
          <p:cNvSpPr txBox="1"/>
          <p:nvPr/>
        </p:nvSpPr>
        <p:spPr>
          <a:xfrm>
            <a:off x="150000" y="700787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>
                <a:hlinkClick r:id="rId4" tooltip="https://basketfem.com/2017/12/06/historia-del-baloncesto-femenino-desde-1990-hasta-2000/"/>
              </a:rPr>
              <a:t>This Photo</a:t>
            </a:r>
            <a:r>
              <a:rPr lang="en-NL" sz="900"/>
              <a:t> by Unknown Author is licensed under </a:t>
            </a:r>
            <a:r>
              <a:rPr lang="en-NL" sz="900">
                <a:hlinkClick r:id="rId5" tooltip="https://creativecommons.org/licenses/by-nc-nd/3.0/"/>
              </a:rPr>
              <a:t>CC BY-NC-ND</a:t>
            </a:r>
            <a:endParaRPr lang="en-NL" sz="9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3C4249-8942-4C67-B84C-A02645743F3E}"/>
              </a:ext>
            </a:extLst>
          </p:cNvPr>
          <p:cNvSpPr/>
          <p:nvPr/>
        </p:nvSpPr>
        <p:spPr>
          <a:xfrm>
            <a:off x="0" y="0"/>
            <a:ext cx="12192000" cy="709699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88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8F9BC9-4E89-4AE5-992C-BE3941A48081}"/>
              </a:ext>
            </a:extLst>
          </p:cNvPr>
          <p:cNvSpPr/>
          <p:nvPr/>
        </p:nvSpPr>
        <p:spPr>
          <a:xfrm>
            <a:off x="0" y="1797627"/>
            <a:ext cx="12192000" cy="197427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04E8CA-7258-49AF-9D30-DCBC6C39BB5B}"/>
              </a:ext>
            </a:extLst>
          </p:cNvPr>
          <p:cNvSpPr txBox="1"/>
          <p:nvPr/>
        </p:nvSpPr>
        <p:spPr>
          <a:xfrm>
            <a:off x="2847108" y="1880754"/>
            <a:ext cx="653588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/>
                </a:solidFill>
              </a:rPr>
              <a:t>6321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ASSISTS</a:t>
            </a:r>
          </a:p>
        </p:txBody>
      </p:sp>
      <p:pic>
        <p:nvPicPr>
          <p:cNvPr id="17" name="Graphic 16" descr="Handshake">
            <a:extLst>
              <a:ext uri="{FF2B5EF4-FFF2-40B4-BE49-F238E27FC236}">
                <a16:creationId xmlns:a16="http://schemas.microsoft.com/office/drawing/2014/main" id="{F70B099B-86CF-4A48-B1E3-749B36BBEB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0091" y="2098963"/>
            <a:ext cx="914400" cy="914400"/>
          </a:xfrm>
          <a:prstGeom prst="rect">
            <a:avLst/>
          </a:prstGeom>
        </p:spPr>
      </p:pic>
      <p:pic>
        <p:nvPicPr>
          <p:cNvPr id="23" name="Graphic 22" descr="Group of people">
            <a:extLst>
              <a:ext uri="{FF2B5EF4-FFF2-40B4-BE49-F238E27FC236}">
                <a16:creationId xmlns:a16="http://schemas.microsoft.com/office/drawing/2014/main" id="{96EC5138-1645-42F1-9D01-03081C626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6955" y="21924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14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 playing basketball">
            <a:extLst>
              <a:ext uri="{FF2B5EF4-FFF2-40B4-BE49-F238E27FC236}">
                <a16:creationId xmlns:a16="http://schemas.microsoft.com/office/drawing/2014/main" id="{0F405C6C-D790-4017-8344-997AAF2B9E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737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03E4CA-AC9A-420F-BF09-C2A50A04B308}"/>
              </a:ext>
            </a:extLst>
          </p:cNvPr>
          <p:cNvSpPr/>
          <p:nvPr/>
        </p:nvSpPr>
        <p:spPr>
          <a:xfrm>
            <a:off x="0" y="-72738"/>
            <a:ext cx="12192000" cy="702425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BC6F60-E7F2-48D6-B704-BCC5453AB563}"/>
              </a:ext>
            </a:extLst>
          </p:cNvPr>
          <p:cNvSpPr/>
          <p:nvPr/>
        </p:nvSpPr>
        <p:spPr>
          <a:xfrm>
            <a:off x="294410" y="1326659"/>
            <a:ext cx="6181693" cy="1215736"/>
          </a:xfrm>
          <a:prstGeom prst="round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1389 </a:t>
            </a:r>
          </a:p>
          <a:p>
            <a:pPr algn="ctr"/>
            <a:r>
              <a:rPr lang="en-GB" dirty="0"/>
              <a:t>BLOCKS </a:t>
            </a:r>
            <a:endParaRPr lang="en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8AC545-8623-4080-A2B9-ABC854B0AFB3}"/>
              </a:ext>
            </a:extLst>
          </p:cNvPr>
          <p:cNvSpPr/>
          <p:nvPr/>
        </p:nvSpPr>
        <p:spPr>
          <a:xfrm>
            <a:off x="757489" y="2784764"/>
            <a:ext cx="8547875" cy="1215736"/>
          </a:xfrm>
          <a:prstGeom prst="round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2517</a:t>
            </a:r>
            <a:endParaRPr lang="en-GB" b="1" dirty="0"/>
          </a:p>
          <a:p>
            <a:pPr algn="ctr"/>
            <a:r>
              <a:rPr lang="en-GB" dirty="0"/>
              <a:t>STEALS</a:t>
            </a:r>
            <a:endParaRPr lang="en-N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4D85894-E77A-465F-9356-DB816FAA3740}"/>
              </a:ext>
            </a:extLst>
          </p:cNvPr>
          <p:cNvSpPr/>
          <p:nvPr/>
        </p:nvSpPr>
        <p:spPr>
          <a:xfrm>
            <a:off x="1220568" y="4242868"/>
            <a:ext cx="10749759" cy="1215736"/>
          </a:xfrm>
          <a:prstGeom prst="round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11879</a:t>
            </a:r>
          </a:p>
          <a:p>
            <a:pPr algn="ctr"/>
            <a:r>
              <a:rPr lang="en-GB" dirty="0"/>
              <a:t>REBOUNDS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916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ketball going through hoop">
            <a:extLst>
              <a:ext uri="{FF2B5EF4-FFF2-40B4-BE49-F238E27FC236}">
                <a16:creationId xmlns:a16="http://schemas.microsoft.com/office/drawing/2014/main" id="{41564AD5-6CE1-46C5-820A-C9DDB79643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03E4CA-AC9A-420F-BF09-C2A50A04B308}"/>
              </a:ext>
            </a:extLst>
          </p:cNvPr>
          <p:cNvSpPr/>
          <p:nvPr/>
        </p:nvSpPr>
        <p:spPr>
          <a:xfrm>
            <a:off x="-1" y="0"/>
            <a:ext cx="12192000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ADB0441E-848F-4CD9-9DF9-D26A648942A2}"/>
              </a:ext>
            </a:extLst>
          </p:cNvPr>
          <p:cNvSpPr/>
          <p:nvPr/>
        </p:nvSpPr>
        <p:spPr>
          <a:xfrm>
            <a:off x="3902532" y="2463150"/>
            <a:ext cx="4279036" cy="4270159"/>
          </a:xfrm>
          <a:prstGeom prst="flowChartConnector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/>
              <a:t>44%</a:t>
            </a:r>
          </a:p>
          <a:p>
            <a:pPr algn="ctr"/>
            <a:r>
              <a:rPr lang="en-GB" sz="3200" b="1" dirty="0"/>
              <a:t>Field Goals </a:t>
            </a:r>
            <a:endParaRPr lang="en-NL" sz="800" b="1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110A2DBC-FFDF-4B81-B6F2-1882A7D5B909}"/>
              </a:ext>
            </a:extLst>
          </p:cNvPr>
          <p:cNvSpPr/>
          <p:nvPr/>
        </p:nvSpPr>
        <p:spPr>
          <a:xfrm>
            <a:off x="107368" y="201019"/>
            <a:ext cx="4279036" cy="4270159"/>
          </a:xfrm>
          <a:prstGeom prst="flowChartConnector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/>
              <a:t>35%</a:t>
            </a:r>
          </a:p>
          <a:p>
            <a:pPr algn="ctr"/>
            <a:r>
              <a:rPr lang="en-GB" sz="3200" b="1" dirty="0"/>
              <a:t>3Points</a:t>
            </a:r>
            <a:r>
              <a:rPr lang="en-GB" sz="4800" b="1" dirty="0"/>
              <a:t> </a:t>
            </a:r>
            <a:endParaRPr lang="en-NL" sz="1100" b="1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28F2FB21-CAED-4771-9171-61DA13A67CCC}"/>
              </a:ext>
            </a:extLst>
          </p:cNvPr>
          <p:cNvSpPr/>
          <p:nvPr/>
        </p:nvSpPr>
        <p:spPr>
          <a:xfrm>
            <a:off x="7697696" y="201020"/>
            <a:ext cx="4279036" cy="4270159"/>
          </a:xfrm>
          <a:prstGeom prst="flowChartConnector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/>
              <a:t>80%</a:t>
            </a:r>
          </a:p>
          <a:p>
            <a:pPr algn="ctr"/>
            <a:r>
              <a:rPr lang="en-GB" sz="3200" b="1" dirty="0"/>
              <a:t>Free Throw</a:t>
            </a:r>
            <a:r>
              <a:rPr lang="en-GB" sz="3600" b="1" dirty="0"/>
              <a:t> </a:t>
            </a:r>
            <a:endParaRPr lang="en-NL" sz="900" b="1" dirty="0"/>
          </a:p>
        </p:txBody>
      </p:sp>
    </p:spTree>
    <p:extLst>
      <p:ext uri="{BB962C8B-B14F-4D97-AF65-F5344CB8AC3E}">
        <p14:creationId xmlns:p14="http://schemas.microsoft.com/office/powerpoint/2010/main" val="126846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Three darts on bullseye">
            <a:extLst>
              <a:ext uri="{FF2B5EF4-FFF2-40B4-BE49-F238E27FC236}">
                <a16:creationId xmlns:a16="http://schemas.microsoft.com/office/drawing/2014/main" id="{89A87B80-5791-4B05-AE88-0641C8FB6C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0" b="70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8EFB94-DBF7-4BB4-85F4-4E309ED74CD9}"/>
              </a:ext>
            </a:extLst>
          </p:cNvPr>
          <p:cNvSpPr/>
          <p:nvPr/>
        </p:nvSpPr>
        <p:spPr>
          <a:xfrm>
            <a:off x="-1" y="0"/>
            <a:ext cx="12192000" cy="68580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FAFDE-84FB-49D1-B6A6-68B8847D7149}"/>
              </a:ext>
            </a:extLst>
          </p:cNvPr>
          <p:cNvSpPr txBox="1"/>
          <p:nvPr/>
        </p:nvSpPr>
        <p:spPr>
          <a:xfrm>
            <a:off x="446534" y="2875002"/>
            <a:ext cx="62241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rgbClr val="FF0000"/>
                </a:solidFill>
              </a:rPr>
              <a:t>IMPRESSIVE</a:t>
            </a:r>
            <a:endParaRPr lang="en-NL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55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Three darts on bullseye">
            <a:extLst>
              <a:ext uri="{FF2B5EF4-FFF2-40B4-BE49-F238E27FC236}">
                <a16:creationId xmlns:a16="http://schemas.microsoft.com/office/drawing/2014/main" id="{89A87B80-5791-4B05-AE88-0641C8FB6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0" b="70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8EFB94-DBF7-4BB4-85F4-4E309ED74CD9}"/>
              </a:ext>
            </a:extLst>
          </p:cNvPr>
          <p:cNvSpPr/>
          <p:nvPr/>
        </p:nvSpPr>
        <p:spPr>
          <a:xfrm>
            <a:off x="-1" y="0"/>
            <a:ext cx="12192000" cy="68580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FAFDE-84FB-49D1-B6A6-68B8847D7149}"/>
              </a:ext>
            </a:extLst>
          </p:cNvPr>
          <p:cNvSpPr txBox="1"/>
          <p:nvPr/>
        </p:nvSpPr>
        <p:spPr>
          <a:xfrm>
            <a:off x="446534" y="2875002"/>
            <a:ext cx="62241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rgbClr val="FF0000"/>
                </a:solidFill>
              </a:rPr>
              <a:t>COME CLOSER</a:t>
            </a:r>
            <a:endParaRPr lang="en-NL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07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B5F746-15A0-482A-B57A-9394F28554BC}"/>
              </a:ext>
            </a:extLst>
          </p:cNvPr>
          <p:cNvSpPr/>
          <p:nvPr/>
        </p:nvSpPr>
        <p:spPr>
          <a:xfrm>
            <a:off x="0" y="0"/>
            <a:ext cx="12194510" cy="726324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5" name="Picture 4" descr="Three darts on bullseye">
            <a:extLst>
              <a:ext uri="{FF2B5EF4-FFF2-40B4-BE49-F238E27FC236}">
                <a16:creationId xmlns:a16="http://schemas.microsoft.com/office/drawing/2014/main" id="{89A87B80-5791-4B05-AE88-0641C8FB6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0" b="7074"/>
          <a:stretch/>
        </p:blipFill>
        <p:spPr>
          <a:xfrm>
            <a:off x="1441807" y="810491"/>
            <a:ext cx="8700653" cy="48941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8EFB94-DBF7-4BB4-85F4-4E309ED74CD9}"/>
              </a:ext>
            </a:extLst>
          </p:cNvPr>
          <p:cNvSpPr/>
          <p:nvPr/>
        </p:nvSpPr>
        <p:spPr>
          <a:xfrm>
            <a:off x="-51022" y="-1"/>
            <a:ext cx="12192000" cy="68580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FAFDE-84FB-49D1-B6A6-68B8847D7149}"/>
              </a:ext>
            </a:extLst>
          </p:cNvPr>
          <p:cNvSpPr txBox="1"/>
          <p:nvPr/>
        </p:nvSpPr>
        <p:spPr>
          <a:xfrm>
            <a:off x="446534" y="2875002"/>
            <a:ext cx="62241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rgbClr val="FF0000"/>
                </a:solidFill>
              </a:rPr>
              <a:t>LOOK CLOSER</a:t>
            </a:r>
            <a:endParaRPr lang="en-NL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637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roduct Review: Skin Candescence By Serious Skin Care - Blog ...">
            <a:extLst>
              <a:ext uri="{FF2B5EF4-FFF2-40B4-BE49-F238E27FC236}">
                <a16:creationId xmlns:a16="http://schemas.microsoft.com/office/drawing/2014/main" id="{358C08C2-49D9-4378-8C42-CBD3AB98D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15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431800-5E9C-4224-9E01-E7837510B946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B67AB58F-F5D1-473A-A45E-48BC8904704D}"/>
              </a:ext>
            </a:extLst>
          </p:cNvPr>
          <p:cNvSpPr/>
          <p:nvPr/>
        </p:nvSpPr>
        <p:spPr>
          <a:xfrm>
            <a:off x="5885136" y="3210791"/>
            <a:ext cx="3231572" cy="3532909"/>
          </a:xfrm>
          <a:prstGeom prst="cube">
            <a:avLst/>
          </a:prstGeom>
          <a:solidFill>
            <a:srgbClr val="FF0000">
              <a:alpha val="61000"/>
            </a:srgbClr>
          </a:solidFill>
          <a:ln>
            <a:noFill/>
          </a:ln>
          <a:scene3d>
            <a:camera prst="isometricOffAxis2Lef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39.5</a:t>
            </a:r>
            <a:endParaRPr lang="en-NL" sz="4400" b="1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252590B-6399-4437-B973-0ABBE02CDF56}"/>
              </a:ext>
            </a:extLst>
          </p:cNvPr>
          <p:cNvSpPr/>
          <p:nvPr/>
        </p:nvSpPr>
        <p:spPr>
          <a:xfrm>
            <a:off x="8835737" y="727354"/>
            <a:ext cx="3231572" cy="6130646"/>
          </a:xfrm>
          <a:prstGeom prst="cube">
            <a:avLst/>
          </a:prstGeom>
          <a:solidFill>
            <a:srgbClr val="FF0000">
              <a:alpha val="61000"/>
            </a:srgbClr>
          </a:solidFill>
          <a:ln>
            <a:noFill/>
          </a:ln>
          <a:scene3d>
            <a:camera prst="isometricOffAxis2Lef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en-NL" sz="4400" b="1" dirty="0"/>
              <a:t>27 -28</a:t>
            </a:r>
            <a:endParaRPr lang="en-NL" sz="4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17BDD6-EA97-49B8-AC35-50D44EA651B8}"/>
              </a:ext>
            </a:extLst>
          </p:cNvPr>
          <p:cNvSpPr txBox="1"/>
          <p:nvPr/>
        </p:nvSpPr>
        <p:spPr>
          <a:xfrm>
            <a:off x="6733308" y="2483427"/>
            <a:ext cx="2098965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2Left"/>
              <a:lightRig rig="threePt" dir="t"/>
            </a:scene3d>
            <a:sp3d prstMaterial="dkEdge"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AVG AGE US WOMEN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FED2B3-B525-421D-A126-EC0D82379C3F}"/>
              </a:ext>
            </a:extLst>
          </p:cNvPr>
          <p:cNvSpPr txBox="1"/>
          <p:nvPr/>
        </p:nvSpPr>
        <p:spPr>
          <a:xfrm>
            <a:off x="9545780" y="142009"/>
            <a:ext cx="209896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2Left"/>
              <a:lightRig rig="threePt" dir="t"/>
            </a:scene3d>
            <a:sp3d prstMaterial="dkEdge"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AVG AGE  WNBA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290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asketball going into hoop against sky">
            <a:extLst>
              <a:ext uri="{FF2B5EF4-FFF2-40B4-BE49-F238E27FC236}">
                <a16:creationId xmlns:a16="http://schemas.microsoft.com/office/drawing/2014/main" id="{8694E6D9-0457-429E-A296-E8947D4D6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30727" b="109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422EA-2478-47B1-9116-FB92FD701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807208"/>
          </a:xfrm>
        </p:spPr>
        <p:txBody>
          <a:bodyPr anchor="b">
            <a:normAutofit/>
          </a:bodyPr>
          <a:lstStyle/>
          <a:p>
            <a:r>
              <a:rPr lang="en-GB" sz="4400" b="1" dirty="0">
                <a:solidFill>
                  <a:schemeClr val="bg1"/>
                </a:solidFill>
              </a:rPr>
              <a:t>WNBA : </a:t>
            </a:r>
            <a:r>
              <a:rPr lang="en-GB" sz="3200" dirty="0">
                <a:solidFill>
                  <a:schemeClr val="bg1"/>
                </a:solidFill>
              </a:rPr>
              <a:t>A saga</a:t>
            </a:r>
            <a:endParaRPr lang="en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195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spirations to be an astronaut">
            <a:extLst>
              <a:ext uri="{FF2B5EF4-FFF2-40B4-BE49-F238E27FC236}">
                <a16:creationId xmlns:a16="http://schemas.microsoft.com/office/drawing/2014/main" id="{B0850F57-511F-4C9D-9143-7CE84C753C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66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449766-88F4-456C-805B-7806A1F7A58C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</a:t>
            </a:r>
            <a:endParaRPr lang="en-NL" dirty="0"/>
          </a:p>
        </p:txBody>
      </p:sp>
      <p:pic>
        <p:nvPicPr>
          <p:cNvPr id="10" name="Graphic 9" descr="No sign">
            <a:extLst>
              <a:ext uri="{FF2B5EF4-FFF2-40B4-BE49-F238E27FC236}">
                <a16:creationId xmlns:a16="http://schemas.microsoft.com/office/drawing/2014/main" id="{928DF1C6-0023-46E9-822F-10AF4E2A6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53" y="1065496"/>
            <a:ext cx="1440873" cy="15690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F494C2-957C-450B-B173-362FAE9F1D53}"/>
              </a:ext>
            </a:extLst>
          </p:cNvPr>
          <p:cNvSpPr txBox="1"/>
          <p:nvPr/>
        </p:nvSpPr>
        <p:spPr>
          <a:xfrm>
            <a:off x="1510961" y="1360110"/>
            <a:ext cx="10602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THERE GOES YOUR  DREAM TO BE IN WNBA IF YOU DO NOT MEET THE AGE !!!!!!</a:t>
            </a:r>
            <a:endParaRPr lang="en-NL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329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ow to Measure Your Height Accurately at Home">
            <a:extLst>
              <a:ext uri="{FF2B5EF4-FFF2-40B4-BE49-F238E27FC236}">
                <a16:creationId xmlns:a16="http://schemas.microsoft.com/office/drawing/2014/main" id="{668D14B8-3C1B-47FF-8BEB-5FDBC33ED5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 bwMode="auto">
          <a:xfrm>
            <a:off x="20" y="10"/>
            <a:ext cx="566302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431800-5E9C-4224-9E01-E7837510B946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B67AB58F-F5D1-473A-A45E-48BC8904704D}"/>
              </a:ext>
            </a:extLst>
          </p:cNvPr>
          <p:cNvSpPr/>
          <p:nvPr/>
        </p:nvSpPr>
        <p:spPr>
          <a:xfrm>
            <a:off x="5885136" y="3210791"/>
            <a:ext cx="3231572" cy="3532909"/>
          </a:xfrm>
          <a:prstGeom prst="cube">
            <a:avLst/>
          </a:prstGeom>
          <a:solidFill>
            <a:srgbClr val="FF0000">
              <a:alpha val="61000"/>
            </a:srgbClr>
          </a:solidFill>
          <a:ln>
            <a:noFill/>
          </a:ln>
          <a:scene3d>
            <a:camera prst="isometricOffAxis2Lef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161.5</a:t>
            </a:r>
            <a:endParaRPr lang="en-NL" sz="4400" b="1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252590B-6399-4437-B973-0ABBE02CDF56}"/>
              </a:ext>
            </a:extLst>
          </p:cNvPr>
          <p:cNvSpPr/>
          <p:nvPr/>
        </p:nvSpPr>
        <p:spPr>
          <a:xfrm>
            <a:off x="8835737" y="727354"/>
            <a:ext cx="3231572" cy="6130646"/>
          </a:xfrm>
          <a:prstGeom prst="cube">
            <a:avLst/>
          </a:prstGeom>
          <a:solidFill>
            <a:srgbClr val="FF0000">
              <a:alpha val="61000"/>
            </a:srgbClr>
          </a:solidFill>
          <a:ln>
            <a:noFill/>
          </a:ln>
          <a:scene3d>
            <a:camera prst="isometricOffAxis2Lef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altLang="en-NL" sz="4400" b="1" dirty="0"/>
              <a:t>18</a:t>
            </a:r>
            <a:r>
              <a:rPr lang="en-GB" altLang="en-NL" sz="4400" b="1" dirty="0"/>
              <a:t>3 -186</a:t>
            </a:r>
            <a:endParaRPr lang="en-NL" sz="4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17BDD6-EA97-49B8-AC35-50D44EA651B8}"/>
              </a:ext>
            </a:extLst>
          </p:cNvPr>
          <p:cNvSpPr txBox="1"/>
          <p:nvPr/>
        </p:nvSpPr>
        <p:spPr>
          <a:xfrm>
            <a:off x="6733308" y="2483427"/>
            <a:ext cx="2098965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2Left"/>
              <a:lightRig rig="threePt" dir="t"/>
            </a:scene3d>
            <a:sp3d prstMaterial="dkEdge"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AVG HEIGHT US WOMEN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FED2B3-B525-421D-A126-EC0D82379C3F}"/>
              </a:ext>
            </a:extLst>
          </p:cNvPr>
          <p:cNvSpPr txBox="1"/>
          <p:nvPr/>
        </p:nvSpPr>
        <p:spPr>
          <a:xfrm>
            <a:off x="9545780" y="142009"/>
            <a:ext cx="2098965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2Left"/>
              <a:lightRig rig="threePt" dir="t"/>
            </a:scene3d>
            <a:sp3d prstMaterial="dkEdge"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AVG HEIGHT  WNBA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269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spirations to be an astronaut">
            <a:extLst>
              <a:ext uri="{FF2B5EF4-FFF2-40B4-BE49-F238E27FC236}">
                <a16:creationId xmlns:a16="http://schemas.microsoft.com/office/drawing/2014/main" id="{B0850F57-511F-4C9D-9143-7CE84C753C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66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449766-88F4-456C-805B-7806A1F7A58C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0" name="Graphic 9" descr="No sign">
            <a:extLst>
              <a:ext uri="{FF2B5EF4-FFF2-40B4-BE49-F238E27FC236}">
                <a16:creationId xmlns:a16="http://schemas.microsoft.com/office/drawing/2014/main" id="{928DF1C6-0023-46E9-822F-10AF4E2A6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53" y="1065496"/>
            <a:ext cx="1440873" cy="15690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F494C2-957C-450B-B173-362FAE9F1D53}"/>
              </a:ext>
            </a:extLst>
          </p:cNvPr>
          <p:cNvSpPr txBox="1"/>
          <p:nvPr/>
        </p:nvSpPr>
        <p:spPr>
          <a:xfrm>
            <a:off x="1510961" y="1360110"/>
            <a:ext cx="10602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THERE GOES YOUR  DREAM TO BE IN WNBA IF YOU ARE STUNTED !!!!!!</a:t>
            </a:r>
            <a:endParaRPr lang="en-NL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525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man, player, racket&#10;&#10;Description automatically generated">
            <a:extLst>
              <a:ext uri="{FF2B5EF4-FFF2-40B4-BE49-F238E27FC236}">
                <a16:creationId xmlns:a16="http://schemas.microsoft.com/office/drawing/2014/main" id="{B8133F9A-C272-44A2-804F-F6B426709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559031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431800-5E9C-4224-9E01-E7837510B946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B67AB58F-F5D1-473A-A45E-48BC8904704D}"/>
              </a:ext>
            </a:extLst>
          </p:cNvPr>
          <p:cNvSpPr/>
          <p:nvPr/>
        </p:nvSpPr>
        <p:spPr>
          <a:xfrm>
            <a:off x="5770836" y="3325091"/>
            <a:ext cx="3231572" cy="3532909"/>
          </a:xfrm>
          <a:prstGeom prst="cube">
            <a:avLst/>
          </a:prstGeom>
          <a:solidFill>
            <a:srgbClr val="FF0000">
              <a:alpha val="61000"/>
            </a:srgbClr>
          </a:solidFill>
          <a:ln>
            <a:noFill/>
          </a:ln>
          <a:scene3d>
            <a:camera prst="isometricOffAxis2Lef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76.4</a:t>
            </a:r>
            <a:endParaRPr lang="en-NL" sz="4400" b="1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252590B-6399-4437-B973-0ABBE02CDF56}"/>
              </a:ext>
            </a:extLst>
          </p:cNvPr>
          <p:cNvSpPr/>
          <p:nvPr/>
        </p:nvSpPr>
        <p:spPr>
          <a:xfrm>
            <a:off x="8835737" y="727354"/>
            <a:ext cx="3231572" cy="6130646"/>
          </a:xfrm>
          <a:prstGeom prst="cube">
            <a:avLst/>
          </a:prstGeom>
          <a:solidFill>
            <a:srgbClr val="FF0000">
              <a:alpha val="61000"/>
            </a:srgbClr>
          </a:solidFill>
          <a:ln>
            <a:noFill/>
          </a:ln>
          <a:scene3d>
            <a:camera prst="isometricOffAxis2Lef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en-NL" sz="4400" b="1" dirty="0"/>
              <a:t>77 -80</a:t>
            </a:r>
            <a:endParaRPr lang="en-NL" sz="4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17BDD6-EA97-49B8-AC35-50D44EA651B8}"/>
              </a:ext>
            </a:extLst>
          </p:cNvPr>
          <p:cNvSpPr txBox="1"/>
          <p:nvPr/>
        </p:nvSpPr>
        <p:spPr>
          <a:xfrm>
            <a:off x="6733308" y="2483427"/>
            <a:ext cx="2098965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2Left"/>
              <a:lightRig rig="threePt" dir="t"/>
            </a:scene3d>
            <a:sp3d prstMaterial="dkEdge"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AVG WEIGHT US WOMEN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FED2B3-B525-421D-A126-EC0D82379C3F}"/>
              </a:ext>
            </a:extLst>
          </p:cNvPr>
          <p:cNvSpPr txBox="1"/>
          <p:nvPr/>
        </p:nvSpPr>
        <p:spPr>
          <a:xfrm>
            <a:off x="9545780" y="142009"/>
            <a:ext cx="2098965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2Left"/>
              <a:lightRig rig="threePt" dir="t"/>
            </a:scene3d>
            <a:sp3d prstMaterial="dkEdge"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AVG WEIGHT  WNBA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741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spirations to be an astronaut">
            <a:extLst>
              <a:ext uri="{FF2B5EF4-FFF2-40B4-BE49-F238E27FC236}">
                <a16:creationId xmlns:a16="http://schemas.microsoft.com/office/drawing/2014/main" id="{B0850F57-511F-4C9D-9143-7CE84C753C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66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449766-88F4-456C-805B-7806A1F7A58C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0" name="Graphic 9" descr="No sign">
            <a:extLst>
              <a:ext uri="{FF2B5EF4-FFF2-40B4-BE49-F238E27FC236}">
                <a16:creationId xmlns:a16="http://schemas.microsoft.com/office/drawing/2014/main" id="{928DF1C6-0023-46E9-822F-10AF4E2A6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53" y="1065496"/>
            <a:ext cx="1440873" cy="15690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F494C2-957C-450B-B173-362FAE9F1D53}"/>
              </a:ext>
            </a:extLst>
          </p:cNvPr>
          <p:cNvSpPr txBox="1"/>
          <p:nvPr/>
        </p:nvSpPr>
        <p:spPr>
          <a:xfrm>
            <a:off x="1510961" y="1360110"/>
            <a:ext cx="10602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THERE GOES YOUR  DREAM TO BE IN WNBA IF YOU ARE NOT FIT !!!!!!</a:t>
            </a:r>
            <a:endParaRPr lang="en-NL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51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ng ladder glowing among shorter dull ladders">
            <a:extLst>
              <a:ext uri="{FF2B5EF4-FFF2-40B4-BE49-F238E27FC236}">
                <a16:creationId xmlns:a16="http://schemas.microsoft.com/office/drawing/2014/main" id="{30E61AE2-EE99-40A7-9C2F-10ACF5699A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789D439-D937-4847-B1C2-C6DD2B6A6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-2"/>
            <a:ext cx="12188952" cy="3767110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FAFDE-84FB-49D1-B6A6-68B8847D7149}"/>
              </a:ext>
            </a:extLst>
          </p:cNvPr>
          <p:cNvSpPr txBox="1"/>
          <p:nvPr/>
        </p:nvSpPr>
        <p:spPr>
          <a:xfrm>
            <a:off x="4976092" y="1748772"/>
            <a:ext cx="3898967" cy="1475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endParaRPr lang="en-US" sz="4000" b="1" cap="all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9A7E2D-EC78-4F13-814F-058AA5A98E04}"/>
              </a:ext>
            </a:extLst>
          </p:cNvPr>
          <p:cNvSpPr/>
          <p:nvPr/>
        </p:nvSpPr>
        <p:spPr>
          <a:xfrm>
            <a:off x="-5355" y="6078681"/>
            <a:ext cx="12192000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OUTLIERS/ SWEET EXCEPTIONS</a:t>
            </a:r>
            <a:endParaRPr lang="en-NL" sz="2800" b="1" dirty="0"/>
          </a:p>
        </p:txBody>
      </p:sp>
    </p:spTree>
    <p:extLst>
      <p:ext uri="{BB962C8B-B14F-4D97-AF65-F5344CB8AC3E}">
        <p14:creationId xmlns:p14="http://schemas.microsoft.com/office/powerpoint/2010/main" val="3550602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basketball&#10;&#10;Description automatically generated">
            <a:extLst>
              <a:ext uri="{FF2B5EF4-FFF2-40B4-BE49-F238E27FC236}">
                <a16:creationId xmlns:a16="http://schemas.microsoft.com/office/drawing/2014/main" id="{7F138416-5F56-4EBE-B7A5-20D94B077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1810" y="-1"/>
            <a:ext cx="6030190" cy="6068291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E4D51BE-D0D0-44C8-A9E3-54D83041D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"/>
            <a:ext cx="6141027" cy="61202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81D647-EE76-47FE-862A-BEA1496FEB1D}"/>
              </a:ext>
            </a:extLst>
          </p:cNvPr>
          <p:cNvSpPr/>
          <p:nvPr/>
        </p:nvSpPr>
        <p:spPr>
          <a:xfrm>
            <a:off x="-5355" y="6078681"/>
            <a:ext cx="12192000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YOUNGEST PLAYER , AGE: 21</a:t>
            </a:r>
            <a:endParaRPr lang="en-NL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E19E1E-8727-49B8-8DE5-C44650DAB5E5}"/>
              </a:ext>
            </a:extLst>
          </p:cNvPr>
          <p:cNvSpPr/>
          <p:nvPr/>
        </p:nvSpPr>
        <p:spPr>
          <a:xfrm>
            <a:off x="384464" y="0"/>
            <a:ext cx="5372100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b="1" dirty="0"/>
              <a:t>Brionna Jones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F18C57-9E73-4847-A0B1-6198A40C7328}"/>
              </a:ext>
            </a:extLst>
          </p:cNvPr>
          <p:cNvSpPr/>
          <p:nvPr/>
        </p:nvSpPr>
        <p:spPr>
          <a:xfrm>
            <a:off x="6584373" y="0"/>
            <a:ext cx="5372100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Angel Robinson</a:t>
            </a:r>
            <a:endParaRPr lang="en-NL" sz="2800" b="1" dirty="0"/>
          </a:p>
        </p:txBody>
      </p:sp>
    </p:spTree>
    <p:extLst>
      <p:ext uri="{BB962C8B-B14F-4D97-AF65-F5344CB8AC3E}">
        <p14:creationId xmlns:p14="http://schemas.microsoft.com/office/powerpoint/2010/main" val="3508771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388" name="Picture 4" descr="Nuggets add Sue Bird to front office staff - Sportsnet.ca">
            <a:extLst>
              <a:ext uri="{FF2B5EF4-FFF2-40B4-BE49-F238E27FC236}">
                <a16:creationId xmlns:a16="http://schemas.microsoft.com/office/drawing/2014/main" id="{B2DA1837-DE9E-4A5B-B7C7-45215B1CE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15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9C36A4-CFDC-467B-A861-0F36A64C18CC}"/>
              </a:ext>
            </a:extLst>
          </p:cNvPr>
          <p:cNvSpPr/>
          <p:nvPr/>
        </p:nvSpPr>
        <p:spPr>
          <a:xfrm>
            <a:off x="-5355" y="6078681"/>
            <a:ext cx="12192000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OVERCOME</a:t>
            </a:r>
            <a:r>
              <a:rPr lang="en-GB" dirty="0"/>
              <a:t> </a:t>
            </a:r>
            <a:r>
              <a:rPr lang="en-GB" sz="2800" b="1" dirty="0"/>
              <a:t>INJURY | EXPERIENCED PLAYER | AGE : 36</a:t>
            </a:r>
            <a:endParaRPr lang="en-NL" sz="28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53E525-1E91-4314-B34D-85415E4B2788}"/>
              </a:ext>
            </a:extLst>
          </p:cNvPr>
          <p:cNvSpPr/>
          <p:nvPr/>
        </p:nvSpPr>
        <p:spPr>
          <a:xfrm>
            <a:off x="2722418" y="0"/>
            <a:ext cx="6702137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Sue Bird </a:t>
            </a:r>
            <a:endParaRPr lang="en-NL" sz="2800" b="1" dirty="0"/>
          </a:p>
        </p:txBody>
      </p:sp>
    </p:spTree>
    <p:extLst>
      <p:ext uri="{BB962C8B-B14F-4D97-AF65-F5344CB8AC3E}">
        <p14:creationId xmlns:p14="http://schemas.microsoft.com/office/powerpoint/2010/main" val="1669320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BDFAE64D-C3E0-454A-9ADA-8070C57E1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81D647-EE76-47FE-862A-BEA1496FEB1D}"/>
              </a:ext>
            </a:extLst>
          </p:cNvPr>
          <p:cNvSpPr/>
          <p:nvPr/>
        </p:nvSpPr>
        <p:spPr>
          <a:xfrm>
            <a:off x="-5355" y="6078681"/>
            <a:ext cx="12192000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SHORTEST PLAYER , HEIGHT: 158cm</a:t>
            </a:r>
            <a:endParaRPr lang="en-NL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E19E1E-8727-49B8-8DE5-C44650DAB5E5}"/>
              </a:ext>
            </a:extLst>
          </p:cNvPr>
          <p:cNvSpPr/>
          <p:nvPr/>
        </p:nvSpPr>
        <p:spPr>
          <a:xfrm>
            <a:off x="2722418" y="0"/>
            <a:ext cx="6702137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Debbie Black</a:t>
            </a:r>
            <a:endParaRPr lang="en-NL" sz="2800" b="1" dirty="0"/>
          </a:p>
        </p:txBody>
      </p:sp>
    </p:spTree>
    <p:extLst>
      <p:ext uri="{BB962C8B-B14F-4D97-AF65-F5344CB8AC3E}">
        <p14:creationId xmlns:p14="http://schemas.microsoft.com/office/powerpoint/2010/main" val="542327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on a basketball court&#10;&#10;Description automatically generated">
            <a:extLst>
              <a:ext uri="{FF2B5EF4-FFF2-40B4-BE49-F238E27FC236}">
                <a16:creationId xmlns:a16="http://schemas.microsoft.com/office/drawing/2014/main" id="{55A39165-8228-4175-9F71-4FAA711EC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81D647-EE76-47FE-862A-BEA1496FEB1D}"/>
              </a:ext>
            </a:extLst>
          </p:cNvPr>
          <p:cNvSpPr/>
          <p:nvPr/>
        </p:nvSpPr>
        <p:spPr>
          <a:xfrm>
            <a:off x="-5355" y="6078681"/>
            <a:ext cx="12192000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TALLEST PLAYER , HEIGHT: 206 cm</a:t>
            </a:r>
            <a:endParaRPr lang="en-NL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E19E1E-8727-49B8-8DE5-C44650DAB5E5}"/>
              </a:ext>
            </a:extLst>
          </p:cNvPr>
          <p:cNvSpPr/>
          <p:nvPr/>
        </p:nvSpPr>
        <p:spPr>
          <a:xfrm>
            <a:off x="2722418" y="0"/>
            <a:ext cx="6702137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Brittney Griner</a:t>
            </a:r>
            <a:endParaRPr lang="en-NL" sz="2800" b="1" dirty="0"/>
          </a:p>
        </p:txBody>
      </p:sp>
    </p:spTree>
    <p:extLst>
      <p:ext uri="{BB962C8B-B14F-4D97-AF65-F5344CB8AC3E}">
        <p14:creationId xmlns:p14="http://schemas.microsoft.com/office/powerpoint/2010/main" val="171475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E276D84-B0B9-439C-9779-6E625C54B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3" b="18505"/>
          <a:stretch/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3EE1E9-D1F9-4E10-B060-F7E4751019F2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85505103-99A9-4457-9720-5A3BD11D7310}"/>
              </a:ext>
            </a:extLst>
          </p:cNvPr>
          <p:cNvSpPr/>
          <p:nvPr/>
        </p:nvSpPr>
        <p:spPr>
          <a:xfrm>
            <a:off x="3682856" y="965147"/>
            <a:ext cx="5076000" cy="5076000"/>
          </a:xfrm>
          <a:prstGeom prst="flowChartConnector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/>
              <a:t>Worldwide</a:t>
            </a:r>
          </a:p>
          <a:p>
            <a:pPr algn="ctr"/>
            <a:endParaRPr lang="en-NL" sz="800" b="1" dirty="0"/>
          </a:p>
        </p:txBody>
      </p:sp>
    </p:spTree>
    <p:extLst>
      <p:ext uri="{BB962C8B-B14F-4D97-AF65-F5344CB8AC3E}">
        <p14:creationId xmlns:p14="http://schemas.microsoft.com/office/powerpoint/2010/main" val="2600015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basketball&#10;&#10;Description automatically generated">
            <a:extLst>
              <a:ext uri="{FF2B5EF4-FFF2-40B4-BE49-F238E27FC236}">
                <a16:creationId xmlns:a16="http://schemas.microsoft.com/office/drawing/2014/main" id="{F7D12B23-AB18-41C3-8AF2-97D7F77F4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095018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81D647-EE76-47FE-862A-BEA1496FEB1D}"/>
              </a:ext>
            </a:extLst>
          </p:cNvPr>
          <p:cNvSpPr/>
          <p:nvPr/>
        </p:nvSpPr>
        <p:spPr>
          <a:xfrm>
            <a:off x="-5355" y="6078681"/>
            <a:ext cx="12192000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LOWEST WEIGHT , WEIGHT: 55 kgs</a:t>
            </a:r>
            <a:endParaRPr lang="en-NL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E19E1E-8727-49B8-8DE5-C44650DAB5E5}"/>
              </a:ext>
            </a:extLst>
          </p:cNvPr>
          <p:cNvSpPr/>
          <p:nvPr/>
        </p:nvSpPr>
        <p:spPr>
          <a:xfrm>
            <a:off x="2722418" y="0"/>
            <a:ext cx="6702137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/>
              <a:t>           </a:t>
            </a:r>
            <a:r>
              <a:rPr lang="en-NL" sz="2800" b="1" dirty="0"/>
              <a:t>M</a:t>
            </a:r>
            <a:r>
              <a:rPr lang="en-GB" sz="2800" b="1" dirty="0" err="1"/>
              <a:t>oriah</a:t>
            </a:r>
            <a:r>
              <a:rPr lang="en-NL" sz="2800" b="1" dirty="0"/>
              <a:t> J</a:t>
            </a:r>
            <a:r>
              <a:rPr lang="en-GB" sz="2800" b="1" dirty="0" err="1"/>
              <a:t>efferson</a:t>
            </a:r>
            <a:endParaRPr lang="en-NL" sz="2800" b="1" dirty="0"/>
          </a:p>
        </p:txBody>
      </p:sp>
    </p:spTree>
    <p:extLst>
      <p:ext uri="{BB962C8B-B14F-4D97-AF65-F5344CB8AC3E}">
        <p14:creationId xmlns:p14="http://schemas.microsoft.com/office/powerpoint/2010/main" val="176415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basketball&#10;&#10;Description automatically generated">
            <a:extLst>
              <a:ext uri="{FF2B5EF4-FFF2-40B4-BE49-F238E27FC236}">
                <a16:creationId xmlns:a16="http://schemas.microsoft.com/office/drawing/2014/main" id="{D74B6D67-FF8D-4FD6-822D-823F2D720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66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81D647-EE76-47FE-862A-BEA1496FEB1D}"/>
              </a:ext>
            </a:extLst>
          </p:cNvPr>
          <p:cNvSpPr/>
          <p:nvPr/>
        </p:nvSpPr>
        <p:spPr>
          <a:xfrm>
            <a:off x="-5355" y="6078681"/>
            <a:ext cx="12192000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OVERWEIGHT , WEIGHT: 113 kgs</a:t>
            </a:r>
            <a:endParaRPr lang="en-NL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E19E1E-8727-49B8-8DE5-C44650DAB5E5}"/>
              </a:ext>
            </a:extLst>
          </p:cNvPr>
          <p:cNvSpPr/>
          <p:nvPr/>
        </p:nvSpPr>
        <p:spPr>
          <a:xfrm>
            <a:off x="2722418" y="0"/>
            <a:ext cx="6702137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Courtney Paris</a:t>
            </a:r>
            <a:endParaRPr lang="en-NL" sz="2800" b="1" dirty="0"/>
          </a:p>
        </p:txBody>
      </p:sp>
    </p:spTree>
    <p:extLst>
      <p:ext uri="{BB962C8B-B14F-4D97-AF65-F5344CB8AC3E}">
        <p14:creationId xmlns:p14="http://schemas.microsoft.com/office/powerpoint/2010/main" val="4051966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ng ladder glowing among shorter dull ladders">
            <a:extLst>
              <a:ext uri="{FF2B5EF4-FFF2-40B4-BE49-F238E27FC236}">
                <a16:creationId xmlns:a16="http://schemas.microsoft.com/office/drawing/2014/main" id="{30E61AE2-EE99-40A7-9C2F-10ACF5699A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4FAFDE-84FB-49D1-B6A6-68B8847D7149}"/>
              </a:ext>
            </a:extLst>
          </p:cNvPr>
          <p:cNvSpPr txBox="1"/>
          <p:nvPr/>
        </p:nvSpPr>
        <p:spPr>
          <a:xfrm>
            <a:off x="4976092" y="1748772"/>
            <a:ext cx="3898967" cy="1475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endParaRPr lang="en-US" sz="4000" b="1" cap="all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9A7E2D-EC78-4F13-814F-058AA5A98E04}"/>
              </a:ext>
            </a:extLst>
          </p:cNvPr>
          <p:cNvSpPr/>
          <p:nvPr/>
        </p:nvSpPr>
        <p:spPr>
          <a:xfrm>
            <a:off x="-5355" y="6078681"/>
            <a:ext cx="12192000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OUTLIERS/ SWEET EXCEPTIONS (OUTSIDE DATASET)</a:t>
            </a:r>
            <a:endParaRPr lang="en-NL" sz="2800" b="1" dirty="0"/>
          </a:p>
        </p:txBody>
      </p:sp>
    </p:spTree>
    <p:extLst>
      <p:ext uri="{BB962C8B-B14F-4D97-AF65-F5344CB8AC3E}">
        <p14:creationId xmlns:p14="http://schemas.microsoft.com/office/powerpoint/2010/main" val="3324727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wearing a yellow shirt&#10;&#10;Description automatically generated">
            <a:extLst>
              <a:ext uri="{FF2B5EF4-FFF2-40B4-BE49-F238E27FC236}">
                <a16:creationId xmlns:a16="http://schemas.microsoft.com/office/drawing/2014/main" id="{61BFBC79-A114-4D03-8153-044F00D9B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33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9C36A4-CFDC-467B-A861-0F36A64C18CC}"/>
              </a:ext>
            </a:extLst>
          </p:cNvPr>
          <p:cNvSpPr/>
          <p:nvPr/>
        </p:nvSpPr>
        <p:spPr>
          <a:xfrm>
            <a:off x="-5355" y="6078681"/>
            <a:ext cx="12192000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YOUNGEST PLAYER , AGE : 19</a:t>
            </a:r>
            <a:endParaRPr lang="en-NL" sz="28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53E525-1E91-4314-B34D-85415E4B2788}"/>
              </a:ext>
            </a:extLst>
          </p:cNvPr>
          <p:cNvSpPr/>
          <p:nvPr/>
        </p:nvSpPr>
        <p:spPr>
          <a:xfrm>
            <a:off x="2722418" y="0"/>
            <a:ext cx="6702137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Lauren Jackson </a:t>
            </a:r>
            <a:endParaRPr lang="en-NL" sz="2800" b="1" dirty="0"/>
          </a:p>
        </p:txBody>
      </p:sp>
    </p:spTree>
    <p:extLst>
      <p:ext uri="{BB962C8B-B14F-4D97-AF65-F5344CB8AC3E}">
        <p14:creationId xmlns:p14="http://schemas.microsoft.com/office/powerpoint/2010/main" val="1922130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62" name="Picture 2" descr="Hall of Fame | Tamika Catchings | NBA.com">
            <a:extLst>
              <a:ext uri="{FF2B5EF4-FFF2-40B4-BE49-F238E27FC236}">
                <a16:creationId xmlns:a16="http://schemas.microsoft.com/office/drawing/2014/main" id="{16202DD1-ABFB-4C9F-B72D-520D903B9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9C36A4-CFDC-467B-A861-0F36A64C18CC}"/>
              </a:ext>
            </a:extLst>
          </p:cNvPr>
          <p:cNvSpPr/>
          <p:nvPr/>
        </p:nvSpPr>
        <p:spPr>
          <a:xfrm>
            <a:off x="-5355" y="6078681"/>
            <a:ext cx="12192000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OVERCOME</a:t>
            </a:r>
            <a:r>
              <a:rPr lang="en-GB" dirty="0"/>
              <a:t> </a:t>
            </a:r>
            <a:r>
              <a:rPr lang="en-GB" sz="2800" b="1" dirty="0"/>
              <a:t>HEARING</a:t>
            </a:r>
            <a:r>
              <a:rPr lang="en-GB" dirty="0"/>
              <a:t> </a:t>
            </a:r>
            <a:r>
              <a:rPr lang="en-GB" sz="2800" b="1" dirty="0"/>
              <a:t>LOSS</a:t>
            </a:r>
            <a:endParaRPr lang="en-NL" sz="28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53E525-1E91-4314-B34D-85415E4B2788}"/>
              </a:ext>
            </a:extLst>
          </p:cNvPr>
          <p:cNvSpPr/>
          <p:nvPr/>
        </p:nvSpPr>
        <p:spPr>
          <a:xfrm>
            <a:off x="2722418" y="0"/>
            <a:ext cx="6702137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Tamika </a:t>
            </a:r>
            <a:r>
              <a:rPr lang="en-GB" sz="2800" b="1" dirty="0" err="1"/>
              <a:t>Catchings</a:t>
            </a:r>
            <a:r>
              <a:rPr lang="en-GB" sz="2800" b="1" dirty="0"/>
              <a:t> </a:t>
            </a:r>
            <a:endParaRPr lang="en-NL" sz="2800" b="1" dirty="0"/>
          </a:p>
        </p:txBody>
      </p:sp>
    </p:spTree>
    <p:extLst>
      <p:ext uri="{BB962C8B-B14F-4D97-AF65-F5344CB8AC3E}">
        <p14:creationId xmlns:p14="http://schemas.microsoft.com/office/powerpoint/2010/main" val="2507385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338" name="Picture 2" descr="Profile photo of Aleix Llopis">
            <a:extLst>
              <a:ext uri="{FF2B5EF4-FFF2-40B4-BE49-F238E27FC236}">
                <a16:creationId xmlns:a16="http://schemas.microsoft.com/office/drawing/2014/main" id="{FCFCF8A0-939F-4E64-815F-8688774FB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3312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9C36A4-CFDC-467B-A861-0F36A64C18CC}"/>
              </a:ext>
            </a:extLst>
          </p:cNvPr>
          <p:cNvSpPr/>
          <p:nvPr/>
        </p:nvSpPr>
        <p:spPr>
          <a:xfrm>
            <a:off x="-5355" y="6078681"/>
            <a:ext cx="12192000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FOUND PASSION IN BASKETBALL</a:t>
            </a:r>
            <a:endParaRPr lang="en-NL" sz="28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53E525-1E91-4314-B34D-85415E4B2788}"/>
              </a:ext>
            </a:extLst>
          </p:cNvPr>
          <p:cNvSpPr/>
          <p:nvPr/>
        </p:nvSpPr>
        <p:spPr>
          <a:xfrm>
            <a:off x="2722418" y="0"/>
            <a:ext cx="6702137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err="1"/>
              <a:t>Aleix</a:t>
            </a:r>
            <a:r>
              <a:rPr lang="en-GB" sz="2800" b="1" dirty="0"/>
              <a:t> </a:t>
            </a:r>
            <a:r>
              <a:rPr lang="en-GB" sz="2800" b="1" dirty="0" err="1"/>
              <a:t>Llopis</a:t>
            </a:r>
            <a:endParaRPr lang="en-NL" sz="2800" b="1" dirty="0"/>
          </a:p>
        </p:txBody>
      </p:sp>
    </p:spTree>
    <p:extLst>
      <p:ext uri="{BB962C8B-B14F-4D97-AF65-F5344CB8AC3E}">
        <p14:creationId xmlns:p14="http://schemas.microsoft.com/office/powerpoint/2010/main" val="3771308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AB9BFB09-D3D3-4BCE-B56B-88AD933F2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D53FAC-7081-4C80-9499-8AEC88E2CBA0}"/>
              </a:ext>
            </a:extLst>
          </p:cNvPr>
          <p:cNvSpPr/>
          <p:nvPr/>
        </p:nvSpPr>
        <p:spPr>
          <a:xfrm>
            <a:off x="-5355" y="6078681"/>
            <a:ext cx="12192000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FOUND LOVE IN ODD PLACES</a:t>
            </a:r>
            <a:endParaRPr lang="en-NL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0C2711-E95F-4850-B2D7-462E496307BB}"/>
              </a:ext>
            </a:extLst>
          </p:cNvPr>
          <p:cNvSpPr/>
          <p:nvPr/>
        </p:nvSpPr>
        <p:spPr>
          <a:xfrm>
            <a:off x="2722418" y="0"/>
            <a:ext cx="6702137" cy="7897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Jan </a:t>
            </a:r>
            <a:r>
              <a:rPr lang="en-GB" sz="2800" b="1" dirty="0" err="1"/>
              <a:t>Molendijk</a:t>
            </a:r>
            <a:endParaRPr lang="en-NL" sz="2800" b="1" dirty="0"/>
          </a:p>
        </p:txBody>
      </p:sp>
    </p:spTree>
    <p:extLst>
      <p:ext uri="{BB962C8B-B14F-4D97-AF65-F5344CB8AC3E}">
        <p14:creationId xmlns:p14="http://schemas.microsoft.com/office/powerpoint/2010/main" val="727579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 sign&#10;&#10;Description automatically generated">
            <a:extLst>
              <a:ext uri="{FF2B5EF4-FFF2-40B4-BE49-F238E27FC236}">
                <a16:creationId xmlns:a16="http://schemas.microsoft.com/office/drawing/2014/main" id="{65C4D4A0-4ACB-9B4D-AF16-B6AF7D46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609" y="643466"/>
            <a:ext cx="447078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5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 playing basketball">
            <a:extLst>
              <a:ext uri="{FF2B5EF4-FFF2-40B4-BE49-F238E27FC236}">
                <a16:creationId xmlns:a16="http://schemas.microsoft.com/office/drawing/2014/main" id="{0F405C6C-D790-4017-8344-997AAF2B9E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737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03E4CA-AC9A-420F-BF09-C2A50A04B308}"/>
              </a:ext>
            </a:extLst>
          </p:cNvPr>
          <p:cNvSpPr/>
          <p:nvPr/>
        </p:nvSpPr>
        <p:spPr>
          <a:xfrm>
            <a:off x="0" y="-72738"/>
            <a:ext cx="12192000" cy="702425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BC6F60-E7F2-48D6-B704-BCC5453AB563}"/>
              </a:ext>
            </a:extLst>
          </p:cNvPr>
          <p:cNvSpPr/>
          <p:nvPr/>
        </p:nvSpPr>
        <p:spPr>
          <a:xfrm>
            <a:off x="294410" y="1326659"/>
            <a:ext cx="6181693" cy="1215736"/>
          </a:xfrm>
          <a:prstGeom prst="round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11879</a:t>
            </a:r>
          </a:p>
          <a:p>
            <a:pPr algn="ctr"/>
            <a:r>
              <a:rPr lang="en-GB" dirty="0"/>
              <a:t>REBOUNDS</a:t>
            </a:r>
            <a:endParaRPr lang="en-NL" dirty="0"/>
          </a:p>
          <a:p>
            <a:pPr algn="ctr"/>
            <a:endParaRPr lang="en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8AC545-8623-4080-A2B9-ABC854B0AFB3}"/>
              </a:ext>
            </a:extLst>
          </p:cNvPr>
          <p:cNvSpPr/>
          <p:nvPr/>
        </p:nvSpPr>
        <p:spPr>
          <a:xfrm>
            <a:off x="757489" y="2784764"/>
            <a:ext cx="8547875" cy="1215736"/>
          </a:xfrm>
          <a:prstGeom prst="round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8746</a:t>
            </a:r>
            <a:endParaRPr lang="en-GB" b="1" dirty="0"/>
          </a:p>
          <a:p>
            <a:pPr algn="ctr"/>
            <a:r>
              <a:rPr lang="en-GB" dirty="0"/>
              <a:t>DREB</a:t>
            </a:r>
            <a:endParaRPr lang="en-N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4D85894-E77A-465F-9356-DB816FAA3740}"/>
              </a:ext>
            </a:extLst>
          </p:cNvPr>
          <p:cNvSpPr/>
          <p:nvPr/>
        </p:nvSpPr>
        <p:spPr>
          <a:xfrm>
            <a:off x="1220568" y="4242868"/>
            <a:ext cx="10749759" cy="1215736"/>
          </a:xfrm>
          <a:prstGeom prst="round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3133</a:t>
            </a:r>
            <a:endParaRPr lang="en-GB" b="1" dirty="0"/>
          </a:p>
          <a:p>
            <a:pPr algn="ctr"/>
            <a:r>
              <a:rPr lang="en-GB" dirty="0"/>
              <a:t>OREB</a:t>
            </a:r>
            <a:endParaRPr lang="en-NL" dirty="0"/>
          </a:p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9772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Basketball on the hardwood of an indoor court">
            <a:extLst>
              <a:ext uri="{FF2B5EF4-FFF2-40B4-BE49-F238E27FC236}">
                <a16:creationId xmlns:a16="http://schemas.microsoft.com/office/drawing/2014/main" id="{1E005F59-9420-4F57-87FE-3EFC9B192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2FB2AC-499E-4BA8-B9BE-9B6044CCD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43A7B330-2A3B-4C7D-8192-65347BE9B20C}"/>
              </a:ext>
            </a:extLst>
          </p:cNvPr>
          <p:cNvSpPr/>
          <p:nvPr/>
        </p:nvSpPr>
        <p:spPr>
          <a:xfrm>
            <a:off x="3548826" y="772976"/>
            <a:ext cx="4680000" cy="4680000"/>
          </a:xfrm>
          <a:prstGeom prst="flowChartConnector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/>
              <a:t>Love </a:t>
            </a:r>
          </a:p>
          <a:p>
            <a:pPr algn="ctr"/>
            <a:r>
              <a:rPr lang="en-GB" sz="6000" b="1" dirty="0"/>
              <a:t>of</a:t>
            </a:r>
          </a:p>
          <a:p>
            <a:pPr algn="ctr"/>
            <a:r>
              <a:rPr lang="en-GB" sz="6000" b="1" dirty="0"/>
              <a:t>Game</a:t>
            </a:r>
          </a:p>
          <a:p>
            <a:pPr algn="ctr"/>
            <a:endParaRPr lang="en-NL" sz="800" b="1" dirty="0"/>
          </a:p>
        </p:txBody>
      </p:sp>
    </p:spTree>
    <p:extLst>
      <p:ext uri="{BB962C8B-B14F-4D97-AF65-F5344CB8AC3E}">
        <p14:creationId xmlns:p14="http://schemas.microsoft.com/office/powerpoint/2010/main" val="69259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EB6D7869-8D19-430D-A9BD-59DBFE9D1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C94C01-FFB1-46F2-84C7-7D4E4BB1E1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7FEA69-3A24-4D3A-BCA9-A00DE9433A8E}"/>
              </a:ext>
            </a:extLst>
          </p:cNvPr>
          <p:cNvGrpSpPr/>
          <p:nvPr/>
        </p:nvGrpSpPr>
        <p:grpSpPr>
          <a:xfrm>
            <a:off x="3616036" y="187036"/>
            <a:ext cx="5829300" cy="6265718"/>
            <a:chOff x="3616036" y="187036"/>
            <a:chExt cx="5829300" cy="6265718"/>
          </a:xfrm>
        </p:grpSpPr>
        <p:sp>
          <p:nvSpPr>
            <p:cNvPr id="8" name="Partial Circle 7">
              <a:extLst>
                <a:ext uri="{FF2B5EF4-FFF2-40B4-BE49-F238E27FC236}">
                  <a16:creationId xmlns:a16="http://schemas.microsoft.com/office/drawing/2014/main" id="{E4404017-8539-4BBB-9F66-74DEC47C6085}"/>
                </a:ext>
              </a:extLst>
            </p:cNvPr>
            <p:cNvSpPr/>
            <p:nvPr/>
          </p:nvSpPr>
          <p:spPr>
            <a:xfrm rot="18795502">
              <a:off x="3397827" y="405245"/>
              <a:ext cx="6265718" cy="5829300"/>
            </a:xfrm>
            <a:prstGeom prst="pie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CCAD27-ED61-4CA3-8E4E-816FF273BE10}"/>
                </a:ext>
              </a:extLst>
            </p:cNvPr>
            <p:cNvSpPr txBox="1"/>
            <p:nvPr/>
          </p:nvSpPr>
          <p:spPr>
            <a:xfrm>
              <a:off x="4249882" y="3616036"/>
              <a:ext cx="43018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b="1" dirty="0">
                  <a:solidFill>
                    <a:schemeClr val="lt1"/>
                  </a:solidFill>
                </a:rPr>
                <a:t> DATASET</a:t>
              </a:r>
              <a:endParaRPr lang="en-NL" sz="6000" b="1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6662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asketball player in front of a crowd&#10;&#10;Description automatically generated">
            <a:extLst>
              <a:ext uri="{FF2B5EF4-FFF2-40B4-BE49-F238E27FC236}">
                <a16:creationId xmlns:a16="http://schemas.microsoft.com/office/drawing/2014/main" id="{25EE54C2-D8F9-4A1F-9280-D78F80304E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74" b="29214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03E4CA-AC9A-420F-BF09-C2A50A04B308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ADB0441E-848F-4CD9-9DF9-D26A648942A2}"/>
              </a:ext>
            </a:extLst>
          </p:cNvPr>
          <p:cNvSpPr/>
          <p:nvPr/>
        </p:nvSpPr>
        <p:spPr>
          <a:xfrm>
            <a:off x="4187301" y="1518070"/>
            <a:ext cx="4279036" cy="4270159"/>
          </a:xfrm>
          <a:prstGeom prst="flowChartConnector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/>
              <a:t>142 </a:t>
            </a:r>
          </a:p>
          <a:p>
            <a:pPr algn="ctr"/>
            <a:r>
              <a:rPr lang="en-GB" sz="4800" b="1" dirty="0"/>
              <a:t>Players</a:t>
            </a:r>
            <a:endParaRPr lang="en-NL" sz="1100" b="1" dirty="0"/>
          </a:p>
        </p:txBody>
      </p:sp>
    </p:spTree>
    <p:extLst>
      <p:ext uri="{BB962C8B-B14F-4D97-AF65-F5344CB8AC3E}">
        <p14:creationId xmlns:p14="http://schemas.microsoft.com/office/powerpoint/2010/main" val="1356101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954CAA1-F7E0-4B80-A6DB-E48F1B09A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03E4CA-AC9A-420F-BF09-C2A50A04B308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ADB0441E-848F-4CD9-9DF9-D26A648942A2}"/>
              </a:ext>
            </a:extLst>
          </p:cNvPr>
          <p:cNvSpPr/>
          <p:nvPr/>
        </p:nvSpPr>
        <p:spPr>
          <a:xfrm>
            <a:off x="4245746" y="1485253"/>
            <a:ext cx="4248000" cy="4248000"/>
          </a:xfrm>
          <a:prstGeom prst="flowChartConnector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/>
              <a:t>10</a:t>
            </a:r>
          </a:p>
          <a:p>
            <a:pPr algn="ctr"/>
            <a:r>
              <a:rPr lang="en-GB" sz="4800" b="1" dirty="0"/>
              <a:t>Countries</a:t>
            </a:r>
            <a:endParaRPr lang="en-NL" sz="1100" b="1" dirty="0"/>
          </a:p>
        </p:txBody>
      </p:sp>
    </p:spTree>
    <p:extLst>
      <p:ext uri="{BB962C8B-B14F-4D97-AF65-F5344CB8AC3E}">
        <p14:creationId xmlns:p14="http://schemas.microsoft.com/office/powerpoint/2010/main" val="51286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white building&#10;&#10;Description automatically generated">
            <a:extLst>
              <a:ext uri="{FF2B5EF4-FFF2-40B4-BE49-F238E27FC236}">
                <a16:creationId xmlns:a16="http://schemas.microsoft.com/office/drawing/2014/main" id="{A5E9D890-6510-4278-8CF6-473696D194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03E4CA-AC9A-420F-BF09-C2A50A04B308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ADB0441E-848F-4CD9-9DF9-D26A648942A2}"/>
              </a:ext>
            </a:extLst>
          </p:cNvPr>
          <p:cNvSpPr/>
          <p:nvPr/>
        </p:nvSpPr>
        <p:spPr>
          <a:xfrm>
            <a:off x="3874271" y="1240944"/>
            <a:ext cx="4248000" cy="4248000"/>
          </a:xfrm>
          <a:prstGeom prst="flowChartConnector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/>
              <a:t>65</a:t>
            </a:r>
          </a:p>
          <a:p>
            <a:pPr algn="ctr"/>
            <a:r>
              <a:rPr lang="en-GB" sz="4800" b="1" dirty="0"/>
              <a:t>Colleges</a:t>
            </a:r>
            <a:endParaRPr lang="en-NL" sz="1100" b="1" dirty="0"/>
          </a:p>
        </p:txBody>
      </p:sp>
    </p:spTree>
    <p:extLst>
      <p:ext uri="{BB962C8B-B14F-4D97-AF65-F5344CB8AC3E}">
        <p14:creationId xmlns:p14="http://schemas.microsoft.com/office/powerpoint/2010/main" val="2492887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DC54B2-6731-4EBD-8C33-99472DFE4F2E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092D3A-2684-4ECA-A110-70CD86EBCA08}"/>
              </a:ext>
            </a:extLst>
          </p:cNvPr>
          <p:cNvSpPr/>
          <p:nvPr/>
        </p:nvSpPr>
        <p:spPr>
          <a:xfrm>
            <a:off x="585926" y="5557421"/>
            <a:ext cx="949911" cy="994299"/>
          </a:xfrm>
          <a:prstGeom prst="rect">
            <a:avLst/>
          </a:prstGeom>
          <a:solidFill>
            <a:srgbClr val="FF0000">
              <a:alpha val="78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21</a:t>
            </a:r>
            <a:endParaRPr lang="en-NL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1440D-EF0C-4A4A-A141-69D7002C0BE3}"/>
              </a:ext>
            </a:extLst>
          </p:cNvPr>
          <p:cNvSpPr/>
          <p:nvPr/>
        </p:nvSpPr>
        <p:spPr>
          <a:xfrm>
            <a:off x="1741503" y="4918230"/>
            <a:ext cx="949911" cy="1633490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16954B-AA10-42F4-96CF-18937DA215DC}"/>
              </a:ext>
            </a:extLst>
          </p:cNvPr>
          <p:cNvSpPr/>
          <p:nvPr/>
        </p:nvSpPr>
        <p:spPr>
          <a:xfrm>
            <a:off x="2897080" y="4500979"/>
            <a:ext cx="949911" cy="2050741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8EA71-413B-4A35-B806-864694952D0D}"/>
              </a:ext>
            </a:extLst>
          </p:cNvPr>
          <p:cNvSpPr/>
          <p:nvPr/>
        </p:nvSpPr>
        <p:spPr>
          <a:xfrm>
            <a:off x="4052657" y="4065973"/>
            <a:ext cx="949911" cy="2485748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64AEC6-606C-4983-9362-A37C978CF9D2}"/>
              </a:ext>
            </a:extLst>
          </p:cNvPr>
          <p:cNvSpPr/>
          <p:nvPr/>
        </p:nvSpPr>
        <p:spPr>
          <a:xfrm>
            <a:off x="5208234" y="3622089"/>
            <a:ext cx="949911" cy="2929632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20C28E-2564-47C0-9D91-33C1E16BBC78}"/>
              </a:ext>
            </a:extLst>
          </p:cNvPr>
          <p:cNvSpPr/>
          <p:nvPr/>
        </p:nvSpPr>
        <p:spPr>
          <a:xfrm>
            <a:off x="6363811" y="3089428"/>
            <a:ext cx="949911" cy="3462291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939EAD-1806-4033-B7AA-B2D4225B0ED5}"/>
              </a:ext>
            </a:extLst>
          </p:cNvPr>
          <p:cNvSpPr/>
          <p:nvPr/>
        </p:nvSpPr>
        <p:spPr>
          <a:xfrm>
            <a:off x="7519388" y="2565647"/>
            <a:ext cx="949911" cy="3986074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30082-37EB-4992-A66C-844AE487FA13}"/>
              </a:ext>
            </a:extLst>
          </p:cNvPr>
          <p:cNvSpPr/>
          <p:nvPr/>
        </p:nvSpPr>
        <p:spPr>
          <a:xfrm>
            <a:off x="8674965" y="2166151"/>
            <a:ext cx="949911" cy="4421080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AB8E9E-F502-4021-9934-0493691ED719}"/>
              </a:ext>
            </a:extLst>
          </p:cNvPr>
          <p:cNvSpPr/>
          <p:nvPr/>
        </p:nvSpPr>
        <p:spPr>
          <a:xfrm>
            <a:off x="9830542" y="1509204"/>
            <a:ext cx="949911" cy="5113537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75CFD3-11DD-4064-9F1D-082117880C08}"/>
              </a:ext>
            </a:extLst>
          </p:cNvPr>
          <p:cNvSpPr/>
          <p:nvPr/>
        </p:nvSpPr>
        <p:spPr>
          <a:xfrm>
            <a:off x="10986119" y="239697"/>
            <a:ext cx="949911" cy="6383044"/>
          </a:xfrm>
          <a:prstGeom prst="rect">
            <a:avLst/>
          </a:prstGeom>
          <a:solidFill>
            <a:srgbClr val="FF0000">
              <a:alpha val="78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36</a:t>
            </a:r>
            <a:endParaRPr lang="en-NL" b="1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9CFB9582-E904-498C-8F27-F5C564ED2E3F}"/>
              </a:ext>
            </a:extLst>
          </p:cNvPr>
          <p:cNvSpPr/>
          <p:nvPr/>
        </p:nvSpPr>
        <p:spPr>
          <a:xfrm>
            <a:off x="350021" y="42151"/>
            <a:ext cx="3600000" cy="3600000"/>
          </a:xfrm>
          <a:prstGeom prst="flowChartConnector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/>
              <a:t>Age </a:t>
            </a:r>
          </a:p>
          <a:p>
            <a:pPr algn="ctr"/>
            <a:endParaRPr lang="en-NL" sz="1100" b="1" dirty="0"/>
          </a:p>
        </p:txBody>
      </p:sp>
    </p:spTree>
    <p:extLst>
      <p:ext uri="{BB962C8B-B14F-4D97-AF65-F5344CB8AC3E}">
        <p14:creationId xmlns:p14="http://schemas.microsoft.com/office/powerpoint/2010/main" val="177581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7" presetClass="emph" presetSubtype="0" fill="remove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7" presetClass="emph" presetSubtype="0" fill="remove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/>
      <p:bldP spid="13" grpId="0" animBg="1"/>
      <p:bldP spid="13" grpId="1"/>
    </p:bldLst>
  </p:timing>
</p:sld>
</file>

<file path=ppt/theme/theme1.xml><?xml version="1.0" encoding="utf-8"?>
<a:theme xmlns:a="http://schemas.openxmlformats.org/drawingml/2006/main" name="DividendVTI">
  <a:themeElements>
    <a:clrScheme name="AnalogousFromRegularSeedLeftStep">
      <a:dk1>
        <a:srgbClr val="000000"/>
      </a:dk1>
      <a:lt1>
        <a:srgbClr val="FFFFFF"/>
      </a:lt1>
      <a:dk2>
        <a:srgbClr val="243741"/>
      </a:dk2>
      <a:lt2>
        <a:srgbClr val="E2E8E8"/>
      </a:lt2>
      <a:accent1>
        <a:srgbClr val="CA4E46"/>
      </a:accent1>
      <a:accent2>
        <a:srgbClr val="B83463"/>
      </a:accent2>
      <a:accent3>
        <a:srgbClr val="CA46AC"/>
      </a:accent3>
      <a:accent4>
        <a:srgbClr val="A034B8"/>
      </a:accent4>
      <a:accent5>
        <a:srgbClr val="7A46CA"/>
      </a:accent5>
      <a:accent6>
        <a:srgbClr val="5456C4"/>
      </a:accent6>
      <a:hlink>
        <a:srgbClr val="329096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514</Words>
  <Application>Microsoft Office PowerPoint</Application>
  <PresentationFormat>Widescreen</PresentationFormat>
  <Paragraphs>130</Paragraphs>
  <Slides>38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Arial Nova Light</vt:lpstr>
      <vt:lpstr>Calibri</vt:lpstr>
      <vt:lpstr>Wingdings 2</vt:lpstr>
      <vt:lpstr>DividendVTI</vt:lpstr>
      <vt:lpstr>PowerPoint Presentation</vt:lpstr>
      <vt:lpstr>WNBA : A saga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WNBA : A saga</dc:title>
  <dc:creator>Sudisna Lenka</dc:creator>
  <cp:lastModifiedBy>Sudisna Lenka</cp:lastModifiedBy>
  <cp:revision>27</cp:revision>
  <dcterms:created xsi:type="dcterms:W3CDTF">2020-06-11T14:43:24Z</dcterms:created>
  <dcterms:modified xsi:type="dcterms:W3CDTF">2020-06-12T10:13:24Z</dcterms:modified>
  <cp:contentStatus/>
</cp:coreProperties>
</file>